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Light" panose="02000000000000000000" pitchFamily="2" charset="0"/>
      <p:regular r:id="rId21"/>
      <p:italic r:id="rId22"/>
    </p:embeddedFont>
    <p:embeddedFont>
      <p:font typeface="Roboto Slab" pitchFamily="2" charset="0"/>
      <p:regular r:id="rId23"/>
      <p:bold r:id="rId2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608" autoAdjust="0"/>
  </p:normalViewPr>
  <p:slideViewPr>
    <p:cSldViewPr snapToGrid="0">
      <p:cViewPr varScale="1">
        <p:scale>
          <a:sx n="84" d="100"/>
          <a:sy n="84" d="100"/>
        </p:scale>
        <p:origin x="14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D981C9-B1C1-4BCB-8B92-561A1BF696F8}" type="doc">
      <dgm:prSet loTypeId="urn:microsoft.com/office/officeart/2009/3/layout/PhasedProcess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AT"/>
        </a:p>
      </dgm:t>
    </dgm:pt>
    <dgm:pt modelId="{A26BD724-1122-45C0-BA22-4A0BF9244978}">
      <dgm:prSet phldrT="[Text]"/>
      <dgm:spPr/>
      <dgm:t>
        <a:bodyPr/>
        <a:lstStyle/>
        <a:p>
          <a:r>
            <a:rPr lang="de-AT" b="1" dirty="0"/>
            <a:t>B2C</a:t>
          </a:r>
        </a:p>
      </dgm:t>
    </dgm:pt>
    <dgm:pt modelId="{4C8BA502-FC7D-4BD4-B95A-C29F1737F4BF}" type="parTrans" cxnId="{4601D618-973F-4DCD-932A-954F95031029}">
      <dgm:prSet/>
      <dgm:spPr/>
      <dgm:t>
        <a:bodyPr/>
        <a:lstStyle/>
        <a:p>
          <a:endParaRPr lang="de-AT"/>
        </a:p>
      </dgm:t>
    </dgm:pt>
    <dgm:pt modelId="{5581386E-A368-48A2-8EBC-9874B845F831}" type="sibTrans" cxnId="{4601D618-973F-4DCD-932A-954F95031029}">
      <dgm:prSet/>
      <dgm:spPr/>
      <dgm:t>
        <a:bodyPr/>
        <a:lstStyle/>
        <a:p>
          <a:endParaRPr lang="de-AT"/>
        </a:p>
      </dgm:t>
    </dgm:pt>
    <dgm:pt modelId="{479ACCBB-AB1B-4092-9AF7-4675723F536C}">
      <dgm:prSet phldrT="[Text]" phldr="1"/>
      <dgm:spPr/>
      <dgm:t>
        <a:bodyPr/>
        <a:lstStyle/>
        <a:p>
          <a:endParaRPr lang="de-AT" dirty="0"/>
        </a:p>
      </dgm:t>
    </dgm:pt>
    <dgm:pt modelId="{2978AC5D-6875-4539-91B0-AB2D3BEE86F4}" type="parTrans" cxnId="{D8E8CC48-32FE-45D1-8F96-825F51BE4A43}">
      <dgm:prSet/>
      <dgm:spPr/>
      <dgm:t>
        <a:bodyPr/>
        <a:lstStyle/>
        <a:p>
          <a:endParaRPr lang="de-AT"/>
        </a:p>
      </dgm:t>
    </dgm:pt>
    <dgm:pt modelId="{D8A0CA50-66F3-4219-B29C-40FB9053461D}" type="sibTrans" cxnId="{D8E8CC48-32FE-45D1-8F96-825F51BE4A43}">
      <dgm:prSet/>
      <dgm:spPr/>
      <dgm:t>
        <a:bodyPr/>
        <a:lstStyle/>
        <a:p>
          <a:endParaRPr lang="de-AT"/>
        </a:p>
      </dgm:t>
    </dgm:pt>
    <dgm:pt modelId="{DDBA45EF-7C5F-468E-907C-F6E067724C8B}">
      <dgm:prSet phldrT="[Text]" phldr="1"/>
      <dgm:spPr/>
      <dgm:t>
        <a:bodyPr/>
        <a:lstStyle/>
        <a:p>
          <a:endParaRPr lang="de-AT" dirty="0"/>
        </a:p>
      </dgm:t>
    </dgm:pt>
    <dgm:pt modelId="{26C2858D-F2E8-4B9D-8E1A-98C6CD14840D}" type="parTrans" cxnId="{600205E3-EFC3-4856-825E-17B75F5715ED}">
      <dgm:prSet/>
      <dgm:spPr/>
      <dgm:t>
        <a:bodyPr/>
        <a:lstStyle/>
        <a:p>
          <a:endParaRPr lang="de-AT"/>
        </a:p>
      </dgm:t>
    </dgm:pt>
    <dgm:pt modelId="{CB39813A-9165-44CE-B105-0208521CEB48}" type="sibTrans" cxnId="{600205E3-EFC3-4856-825E-17B75F5715ED}">
      <dgm:prSet/>
      <dgm:spPr/>
      <dgm:t>
        <a:bodyPr/>
        <a:lstStyle/>
        <a:p>
          <a:endParaRPr lang="de-AT"/>
        </a:p>
      </dgm:t>
    </dgm:pt>
    <dgm:pt modelId="{73DF571C-640E-49D1-803D-A6B481EE2FF4}">
      <dgm:prSet phldrT="[Text]" phldr="1"/>
      <dgm:spPr/>
      <dgm:t>
        <a:bodyPr/>
        <a:lstStyle/>
        <a:p>
          <a:endParaRPr lang="de-AT"/>
        </a:p>
      </dgm:t>
    </dgm:pt>
    <dgm:pt modelId="{6CA78CA5-551D-421E-A2D1-5D286DA9DC47}" type="parTrans" cxnId="{F6754E06-7B31-4B13-94D3-1FAEDE111CC5}">
      <dgm:prSet/>
      <dgm:spPr/>
      <dgm:t>
        <a:bodyPr/>
        <a:lstStyle/>
        <a:p>
          <a:endParaRPr lang="de-AT"/>
        </a:p>
      </dgm:t>
    </dgm:pt>
    <dgm:pt modelId="{89CC4A9A-C327-4AEA-9589-07CF9222703C}" type="sibTrans" cxnId="{F6754E06-7B31-4B13-94D3-1FAEDE111CC5}">
      <dgm:prSet/>
      <dgm:spPr/>
      <dgm:t>
        <a:bodyPr/>
        <a:lstStyle/>
        <a:p>
          <a:endParaRPr lang="de-AT"/>
        </a:p>
      </dgm:t>
    </dgm:pt>
    <dgm:pt modelId="{095686CE-8BF8-43FC-84C8-BE2D75608265}">
      <dgm:prSet phldrT="[Text]"/>
      <dgm:spPr/>
      <dgm:t>
        <a:bodyPr/>
        <a:lstStyle/>
        <a:p>
          <a:r>
            <a:rPr lang="de-AT" b="1" dirty="0"/>
            <a:t>B2B/B2G</a:t>
          </a:r>
        </a:p>
      </dgm:t>
    </dgm:pt>
    <dgm:pt modelId="{12CEC9C0-1EA5-4511-A25E-DFD3001BCC96}" type="parTrans" cxnId="{53561E61-F3CF-4D20-869C-A80F9EC14710}">
      <dgm:prSet/>
      <dgm:spPr/>
      <dgm:t>
        <a:bodyPr/>
        <a:lstStyle/>
        <a:p>
          <a:endParaRPr lang="de-AT"/>
        </a:p>
      </dgm:t>
    </dgm:pt>
    <dgm:pt modelId="{8D4E6092-C0C2-4F07-8D42-FA783330424A}" type="sibTrans" cxnId="{53561E61-F3CF-4D20-869C-A80F9EC14710}">
      <dgm:prSet/>
      <dgm:spPr/>
      <dgm:t>
        <a:bodyPr/>
        <a:lstStyle/>
        <a:p>
          <a:endParaRPr lang="de-AT"/>
        </a:p>
      </dgm:t>
    </dgm:pt>
    <dgm:pt modelId="{D76D6E14-7B21-4E87-9B68-CA01E69719ED}">
      <dgm:prSet phldrT="[Text]" phldr="1"/>
      <dgm:spPr/>
      <dgm:t>
        <a:bodyPr/>
        <a:lstStyle/>
        <a:p>
          <a:endParaRPr lang="de-AT"/>
        </a:p>
      </dgm:t>
    </dgm:pt>
    <dgm:pt modelId="{6FC51017-FD9A-4B7F-BE7D-EC32D60F29C4}" type="parTrans" cxnId="{C2BC0DDF-D11C-4B13-9ADF-760880B19D34}">
      <dgm:prSet/>
      <dgm:spPr/>
      <dgm:t>
        <a:bodyPr/>
        <a:lstStyle/>
        <a:p>
          <a:endParaRPr lang="de-AT"/>
        </a:p>
      </dgm:t>
    </dgm:pt>
    <dgm:pt modelId="{8175CE69-75F9-4003-AEF2-2598DD39DF8E}" type="sibTrans" cxnId="{C2BC0DDF-D11C-4B13-9ADF-760880B19D34}">
      <dgm:prSet/>
      <dgm:spPr/>
      <dgm:t>
        <a:bodyPr/>
        <a:lstStyle/>
        <a:p>
          <a:endParaRPr lang="de-AT"/>
        </a:p>
      </dgm:t>
    </dgm:pt>
    <dgm:pt modelId="{5340D937-9403-482D-BF52-617546820904}" type="pres">
      <dgm:prSet presAssocID="{34D981C9-B1C1-4BCB-8B92-561A1BF696F8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F610964C-D36C-4BFD-91D1-B96E9F7995B1}" type="pres">
      <dgm:prSet presAssocID="{34D981C9-B1C1-4BCB-8B92-561A1BF696F8}" presName="arc1" presStyleLbl="node1" presStyleIdx="0" presStyleCnt="2" custLinFactNeighborY="0"/>
      <dgm:spPr/>
    </dgm:pt>
    <dgm:pt modelId="{3004A4C1-4F51-47DA-BC60-82B8F8DEEB75}" type="pres">
      <dgm:prSet presAssocID="{34D981C9-B1C1-4BCB-8B92-561A1BF696F8}" presName="arc3" presStyleLbl="node1" presStyleIdx="1" presStyleCnt="2"/>
      <dgm:spPr/>
    </dgm:pt>
    <dgm:pt modelId="{DB818312-E6FF-4C99-AD9D-007E36CD5BE1}" type="pres">
      <dgm:prSet presAssocID="{34D981C9-B1C1-4BCB-8B92-561A1BF696F8}" presName="parentText2" presStyleLbl="revTx" presStyleIdx="0" presStyleCnt="2">
        <dgm:presLayoutVars>
          <dgm:chMax val="4"/>
          <dgm:chPref val="3"/>
          <dgm:bulletEnabled val="1"/>
        </dgm:presLayoutVars>
      </dgm:prSet>
      <dgm:spPr/>
    </dgm:pt>
    <dgm:pt modelId="{2CD0EB98-4F20-4B41-A66B-EA7608AE9CB5}" type="pres">
      <dgm:prSet presAssocID="{34D981C9-B1C1-4BCB-8B92-561A1BF696F8}" presName="middleComposite" presStyleCnt="0"/>
      <dgm:spPr/>
    </dgm:pt>
    <dgm:pt modelId="{4BF9B74D-E935-44D4-B401-C0105E39EC34}" type="pres">
      <dgm:prSet presAssocID="{D76D6E14-7B21-4E87-9B68-CA01E69719ED}" presName="circ1" presStyleLbl="vennNode1" presStyleIdx="0" presStyleCnt="7"/>
      <dgm:spPr/>
    </dgm:pt>
    <dgm:pt modelId="{9BEFC078-CEC2-4758-80AF-527EF158A9C3}" type="pres">
      <dgm:prSet presAssocID="{D76D6E14-7B21-4E87-9B68-CA01E69719ED}" presName="circ1Tx" presStyleLbl="revTx" presStyleIdx="0" presStyleCnt="2">
        <dgm:presLayoutVars>
          <dgm:chMax val="0"/>
          <dgm:chPref val="0"/>
        </dgm:presLayoutVars>
      </dgm:prSet>
      <dgm:spPr/>
    </dgm:pt>
    <dgm:pt modelId="{1D7FA5D4-4D0F-45D6-8BDF-B348C728778C}" type="pres">
      <dgm:prSet presAssocID="{34D981C9-B1C1-4BCB-8B92-561A1BF696F8}" presName="leftComposite" presStyleCnt="0"/>
      <dgm:spPr/>
    </dgm:pt>
    <dgm:pt modelId="{068051B1-566A-4168-8DA8-202DD2057748}" type="pres">
      <dgm:prSet presAssocID="{479ACCBB-AB1B-4092-9AF7-4675723F536C}" presName="childText1_1" presStyleLbl="vennNode1" presStyleIdx="1" presStyleCnt="7">
        <dgm:presLayoutVars>
          <dgm:chMax val="0"/>
          <dgm:chPref val="0"/>
        </dgm:presLayoutVars>
      </dgm:prSet>
      <dgm:spPr/>
    </dgm:pt>
    <dgm:pt modelId="{A72A0B01-6B7D-4A05-9A7F-FC636D86F448}" type="pres">
      <dgm:prSet presAssocID="{479ACCBB-AB1B-4092-9AF7-4675723F536C}" presName="ellipse1" presStyleLbl="vennNode1" presStyleIdx="2" presStyleCnt="7"/>
      <dgm:spPr/>
    </dgm:pt>
    <dgm:pt modelId="{E12C2154-E555-443F-A327-7F84FB0F63B1}" type="pres">
      <dgm:prSet presAssocID="{479ACCBB-AB1B-4092-9AF7-4675723F536C}" presName="ellipse2" presStyleLbl="vennNode1" presStyleIdx="3" presStyleCnt="7"/>
      <dgm:spPr/>
    </dgm:pt>
    <dgm:pt modelId="{92A4AA46-1905-4817-9CB1-CC94E4C0557B}" type="pres">
      <dgm:prSet presAssocID="{DDBA45EF-7C5F-468E-907C-F6E067724C8B}" presName="childText1_2" presStyleLbl="vennNode1" presStyleIdx="4" presStyleCnt="7">
        <dgm:presLayoutVars>
          <dgm:chMax val="0"/>
          <dgm:chPref val="0"/>
        </dgm:presLayoutVars>
      </dgm:prSet>
      <dgm:spPr/>
    </dgm:pt>
    <dgm:pt modelId="{96FF01DB-F4C9-4AAA-8411-F355697CE6D7}" type="pres">
      <dgm:prSet presAssocID="{DDBA45EF-7C5F-468E-907C-F6E067724C8B}" presName="ellipse3" presStyleLbl="vennNode1" presStyleIdx="5" presStyleCnt="7"/>
      <dgm:spPr/>
    </dgm:pt>
    <dgm:pt modelId="{7EF80C66-E5F0-4832-8B7F-59A02A653FB1}" type="pres">
      <dgm:prSet presAssocID="{73DF571C-640E-49D1-803D-A6B481EE2FF4}" presName="childText1_3" presStyleLbl="vennNode1" presStyleIdx="6" presStyleCnt="7">
        <dgm:presLayoutVars>
          <dgm:chMax val="0"/>
          <dgm:chPref val="0"/>
        </dgm:presLayoutVars>
      </dgm:prSet>
      <dgm:spPr/>
    </dgm:pt>
    <dgm:pt modelId="{D8057198-71AF-4D3D-B0CC-B52633577D53}" type="pres">
      <dgm:prSet presAssocID="{34D981C9-B1C1-4BCB-8B92-561A1BF696F8}" presName="parentText1" presStyleLbl="revTx" presStyleIdx="1" presStyleCnt="2">
        <dgm:presLayoutVars>
          <dgm:chMax val="4"/>
          <dgm:chPref val="3"/>
          <dgm:bulletEnabled val="1"/>
        </dgm:presLayoutVars>
      </dgm:prSet>
      <dgm:spPr/>
    </dgm:pt>
  </dgm:ptLst>
  <dgm:cxnLst>
    <dgm:cxn modelId="{F6754E06-7B31-4B13-94D3-1FAEDE111CC5}" srcId="{A26BD724-1122-45C0-BA22-4A0BF9244978}" destId="{73DF571C-640E-49D1-803D-A6B481EE2FF4}" srcOrd="2" destOrd="0" parTransId="{6CA78CA5-551D-421E-A2D1-5D286DA9DC47}" sibTransId="{89CC4A9A-C327-4AEA-9589-07CF9222703C}"/>
    <dgm:cxn modelId="{4601D618-973F-4DCD-932A-954F95031029}" srcId="{34D981C9-B1C1-4BCB-8B92-561A1BF696F8}" destId="{A26BD724-1122-45C0-BA22-4A0BF9244978}" srcOrd="0" destOrd="0" parTransId="{4C8BA502-FC7D-4BD4-B95A-C29F1737F4BF}" sibTransId="{5581386E-A368-48A2-8EBC-9874B845F831}"/>
    <dgm:cxn modelId="{3F12C232-E0A8-4BCE-9799-4D801802CE24}" type="presOf" srcId="{479ACCBB-AB1B-4092-9AF7-4675723F536C}" destId="{068051B1-566A-4168-8DA8-202DD2057748}" srcOrd="0" destOrd="0" presId="urn:microsoft.com/office/officeart/2009/3/layout/PhasedProcess"/>
    <dgm:cxn modelId="{53561E61-F3CF-4D20-869C-A80F9EC14710}" srcId="{34D981C9-B1C1-4BCB-8B92-561A1BF696F8}" destId="{095686CE-8BF8-43FC-84C8-BE2D75608265}" srcOrd="1" destOrd="0" parTransId="{12CEC9C0-1EA5-4511-A25E-DFD3001BCC96}" sibTransId="{8D4E6092-C0C2-4F07-8D42-FA783330424A}"/>
    <dgm:cxn modelId="{D8E8CC48-32FE-45D1-8F96-825F51BE4A43}" srcId="{A26BD724-1122-45C0-BA22-4A0BF9244978}" destId="{479ACCBB-AB1B-4092-9AF7-4675723F536C}" srcOrd="0" destOrd="0" parTransId="{2978AC5D-6875-4539-91B0-AB2D3BEE86F4}" sibTransId="{D8A0CA50-66F3-4219-B29C-40FB9053461D}"/>
    <dgm:cxn modelId="{4F278C4B-CCDC-403E-B288-B603A351D8CD}" type="presOf" srcId="{095686CE-8BF8-43FC-84C8-BE2D75608265}" destId="{DB818312-E6FF-4C99-AD9D-007E36CD5BE1}" srcOrd="0" destOrd="0" presId="urn:microsoft.com/office/officeart/2009/3/layout/PhasedProcess"/>
    <dgm:cxn modelId="{32AE8C6D-D63D-4A2F-A4DB-904DEF20D23B}" type="presOf" srcId="{73DF571C-640E-49D1-803D-A6B481EE2FF4}" destId="{7EF80C66-E5F0-4832-8B7F-59A02A653FB1}" srcOrd="0" destOrd="0" presId="urn:microsoft.com/office/officeart/2009/3/layout/PhasedProcess"/>
    <dgm:cxn modelId="{6B76A3A0-DFB9-4216-808F-7DAE10C5E320}" type="presOf" srcId="{DDBA45EF-7C5F-468E-907C-F6E067724C8B}" destId="{92A4AA46-1905-4817-9CB1-CC94E4C0557B}" srcOrd="0" destOrd="0" presId="urn:microsoft.com/office/officeart/2009/3/layout/PhasedProcess"/>
    <dgm:cxn modelId="{EE8620A1-F7E4-4B41-92E5-A992D765D872}" type="presOf" srcId="{D76D6E14-7B21-4E87-9B68-CA01E69719ED}" destId="{9BEFC078-CEC2-4758-80AF-527EF158A9C3}" srcOrd="1" destOrd="0" presId="urn:microsoft.com/office/officeart/2009/3/layout/PhasedProcess"/>
    <dgm:cxn modelId="{3171C7B4-7FEB-49A8-BD7F-6039C9EFCA43}" type="presOf" srcId="{D76D6E14-7B21-4E87-9B68-CA01E69719ED}" destId="{4BF9B74D-E935-44D4-B401-C0105E39EC34}" srcOrd="0" destOrd="0" presId="urn:microsoft.com/office/officeart/2009/3/layout/PhasedProcess"/>
    <dgm:cxn modelId="{ADA0A3DB-9C60-481E-8910-601C40669D9B}" type="presOf" srcId="{34D981C9-B1C1-4BCB-8B92-561A1BF696F8}" destId="{5340D937-9403-482D-BF52-617546820904}" srcOrd="0" destOrd="0" presId="urn:microsoft.com/office/officeart/2009/3/layout/PhasedProcess"/>
    <dgm:cxn modelId="{C2BC0DDF-D11C-4B13-9ADF-760880B19D34}" srcId="{095686CE-8BF8-43FC-84C8-BE2D75608265}" destId="{D76D6E14-7B21-4E87-9B68-CA01E69719ED}" srcOrd="0" destOrd="0" parTransId="{6FC51017-FD9A-4B7F-BE7D-EC32D60F29C4}" sibTransId="{8175CE69-75F9-4003-AEF2-2598DD39DF8E}"/>
    <dgm:cxn modelId="{600205E3-EFC3-4856-825E-17B75F5715ED}" srcId="{A26BD724-1122-45C0-BA22-4A0BF9244978}" destId="{DDBA45EF-7C5F-468E-907C-F6E067724C8B}" srcOrd="1" destOrd="0" parTransId="{26C2858D-F2E8-4B9D-8E1A-98C6CD14840D}" sibTransId="{CB39813A-9165-44CE-B105-0208521CEB48}"/>
    <dgm:cxn modelId="{05678CFE-935B-4DD2-8D1E-39026001DFE2}" type="presOf" srcId="{A26BD724-1122-45C0-BA22-4A0BF9244978}" destId="{D8057198-71AF-4D3D-B0CC-B52633577D53}" srcOrd="0" destOrd="0" presId="urn:microsoft.com/office/officeart/2009/3/layout/PhasedProcess"/>
    <dgm:cxn modelId="{1D29FAD4-1816-4A55-9BB9-F5E793FD5F28}" type="presParOf" srcId="{5340D937-9403-482D-BF52-617546820904}" destId="{F610964C-D36C-4BFD-91D1-B96E9F7995B1}" srcOrd="0" destOrd="0" presId="urn:microsoft.com/office/officeart/2009/3/layout/PhasedProcess"/>
    <dgm:cxn modelId="{D09C97F8-755F-4F51-AFF1-9ACA3A1A24E9}" type="presParOf" srcId="{5340D937-9403-482D-BF52-617546820904}" destId="{3004A4C1-4F51-47DA-BC60-82B8F8DEEB75}" srcOrd="1" destOrd="0" presId="urn:microsoft.com/office/officeart/2009/3/layout/PhasedProcess"/>
    <dgm:cxn modelId="{38FCB571-3A0F-4BE4-AEAE-378EA8CCB7B5}" type="presParOf" srcId="{5340D937-9403-482D-BF52-617546820904}" destId="{DB818312-E6FF-4C99-AD9D-007E36CD5BE1}" srcOrd="2" destOrd="0" presId="urn:microsoft.com/office/officeart/2009/3/layout/PhasedProcess"/>
    <dgm:cxn modelId="{A86FD85C-9AEC-4B4A-B5C0-EEC726D39C50}" type="presParOf" srcId="{5340D937-9403-482D-BF52-617546820904}" destId="{2CD0EB98-4F20-4B41-A66B-EA7608AE9CB5}" srcOrd="3" destOrd="0" presId="urn:microsoft.com/office/officeart/2009/3/layout/PhasedProcess"/>
    <dgm:cxn modelId="{983ECEB9-5067-4C39-9D1E-27635F9BDD96}" type="presParOf" srcId="{2CD0EB98-4F20-4B41-A66B-EA7608AE9CB5}" destId="{4BF9B74D-E935-44D4-B401-C0105E39EC34}" srcOrd="0" destOrd="0" presId="urn:microsoft.com/office/officeart/2009/3/layout/PhasedProcess"/>
    <dgm:cxn modelId="{0EC27998-C9E7-4EC9-AFB4-88BFEBF54FC1}" type="presParOf" srcId="{2CD0EB98-4F20-4B41-A66B-EA7608AE9CB5}" destId="{9BEFC078-CEC2-4758-80AF-527EF158A9C3}" srcOrd="1" destOrd="0" presId="urn:microsoft.com/office/officeart/2009/3/layout/PhasedProcess"/>
    <dgm:cxn modelId="{35D06410-C9F7-4DFF-A802-18E3AB3A6F1B}" type="presParOf" srcId="{5340D937-9403-482D-BF52-617546820904}" destId="{1D7FA5D4-4D0F-45D6-8BDF-B348C728778C}" srcOrd="4" destOrd="0" presId="urn:microsoft.com/office/officeart/2009/3/layout/PhasedProcess"/>
    <dgm:cxn modelId="{896A48A6-BCFF-4EEA-964D-BF26A6B2F5D1}" type="presParOf" srcId="{1D7FA5D4-4D0F-45D6-8BDF-B348C728778C}" destId="{068051B1-566A-4168-8DA8-202DD2057748}" srcOrd="0" destOrd="0" presId="urn:microsoft.com/office/officeart/2009/3/layout/PhasedProcess"/>
    <dgm:cxn modelId="{6EF770BD-3EC9-4FC7-841D-AA933694D11A}" type="presParOf" srcId="{1D7FA5D4-4D0F-45D6-8BDF-B348C728778C}" destId="{A72A0B01-6B7D-4A05-9A7F-FC636D86F448}" srcOrd="1" destOrd="0" presId="urn:microsoft.com/office/officeart/2009/3/layout/PhasedProcess"/>
    <dgm:cxn modelId="{ED2806DE-6934-4B74-8B68-19D15FF892D8}" type="presParOf" srcId="{1D7FA5D4-4D0F-45D6-8BDF-B348C728778C}" destId="{E12C2154-E555-443F-A327-7F84FB0F63B1}" srcOrd="2" destOrd="0" presId="urn:microsoft.com/office/officeart/2009/3/layout/PhasedProcess"/>
    <dgm:cxn modelId="{03ED1A67-2731-4A75-9E7D-E6AC44FC6C71}" type="presParOf" srcId="{1D7FA5D4-4D0F-45D6-8BDF-B348C728778C}" destId="{92A4AA46-1905-4817-9CB1-CC94E4C0557B}" srcOrd="3" destOrd="0" presId="urn:microsoft.com/office/officeart/2009/3/layout/PhasedProcess"/>
    <dgm:cxn modelId="{DAEE0DE2-4110-4658-9E69-E6E718B0F98E}" type="presParOf" srcId="{1D7FA5D4-4D0F-45D6-8BDF-B348C728778C}" destId="{96FF01DB-F4C9-4AAA-8411-F355697CE6D7}" srcOrd="4" destOrd="0" presId="urn:microsoft.com/office/officeart/2009/3/layout/PhasedProcess"/>
    <dgm:cxn modelId="{F3C12900-2350-4980-B83D-61E013C41770}" type="presParOf" srcId="{1D7FA5D4-4D0F-45D6-8BDF-B348C728778C}" destId="{7EF80C66-E5F0-4832-8B7F-59A02A653FB1}" srcOrd="5" destOrd="0" presId="urn:microsoft.com/office/officeart/2009/3/layout/PhasedProcess"/>
    <dgm:cxn modelId="{429800E8-3E3A-45F4-9CC0-F7323910EE6B}" type="presParOf" srcId="{5340D937-9403-482D-BF52-617546820904}" destId="{D8057198-71AF-4D3D-B0CC-B52633577D53}" srcOrd="5" destOrd="0" presId="urn:microsoft.com/office/officeart/2009/3/layout/PhasedProcess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0964C-D36C-4BFD-91D1-B96E9F7995B1}">
      <dsp:nvSpPr>
        <dsp:cNvPr id="0" name=""/>
        <dsp:cNvSpPr/>
      </dsp:nvSpPr>
      <dsp:spPr>
        <a:xfrm rot="5400000">
          <a:off x="706824" y="167"/>
          <a:ext cx="4484046" cy="448371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4A4C1-4F51-47DA-BC60-82B8F8DEEB75}">
      <dsp:nvSpPr>
        <dsp:cNvPr id="0" name=""/>
        <dsp:cNvSpPr/>
      </dsp:nvSpPr>
      <dsp:spPr>
        <a:xfrm rot="16200000">
          <a:off x="5321553" y="167"/>
          <a:ext cx="4484046" cy="448371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18312-E6FF-4C99-AD9D-007E36CD5BE1}">
      <dsp:nvSpPr>
        <dsp:cNvPr id="0" name=""/>
        <dsp:cNvSpPr/>
      </dsp:nvSpPr>
      <dsp:spPr>
        <a:xfrm>
          <a:off x="5852159" y="3895087"/>
          <a:ext cx="3404636" cy="897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4100" b="1" kern="1200" dirty="0"/>
            <a:t>B2B/B2G</a:t>
          </a:r>
        </a:p>
      </dsp:txBody>
      <dsp:txXfrm>
        <a:off x="5852159" y="3895087"/>
        <a:ext cx="3404636" cy="897096"/>
      </dsp:txXfrm>
    </dsp:sp>
    <dsp:sp modelId="{4BF9B74D-E935-44D4-B401-C0105E39EC34}">
      <dsp:nvSpPr>
        <dsp:cNvPr id="0" name=""/>
        <dsp:cNvSpPr/>
      </dsp:nvSpPr>
      <dsp:spPr>
        <a:xfrm>
          <a:off x="5967710" y="587196"/>
          <a:ext cx="3083461" cy="30834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4100" kern="1200"/>
        </a:p>
      </dsp:txBody>
      <dsp:txXfrm>
        <a:off x="6584402" y="895543"/>
        <a:ext cx="1850076" cy="2466769"/>
      </dsp:txXfrm>
    </dsp:sp>
    <dsp:sp modelId="{068051B1-566A-4168-8DA8-202DD2057748}">
      <dsp:nvSpPr>
        <dsp:cNvPr id="0" name=""/>
        <dsp:cNvSpPr/>
      </dsp:nvSpPr>
      <dsp:spPr>
        <a:xfrm>
          <a:off x="2059632" y="761677"/>
          <a:ext cx="1346140" cy="134617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2600" kern="1200" dirty="0"/>
        </a:p>
      </dsp:txBody>
      <dsp:txXfrm>
        <a:off x="2256770" y="958819"/>
        <a:ext cx="951864" cy="951887"/>
      </dsp:txXfrm>
    </dsp:sp>
    <dsp:sp modelId="{A72A0B01-6B7D-4A05-9A7F-FC636D86F448}">
      <dsp:nvSpPr>
        <dsp:cNvPr id="0" name=""/>
        <dsp:cNvSpPr/>
      </dsp:nvSpPr>
      <dsp:spPr>
        <a:xfrm>
          <a:off x="1563154" y="1887136"/>
          <a:ext cx="661234" cy="66097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12C2154-E555-443F-A327-7F84FB0F63B1}">
      <dsp:nvSpPr>
        <dsp:cNvPr id="0" name=""/>
        <dsp:cNvSpPr/>
      </dsp:nvSpPr>
      <dsp:spPr>
        <a:xfrm>
          <a:off x="3516241" y="1026474"/>
          <a:ext cx="384746" cy="38449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2A4AA46-1905-4817-9CB1-CC94E4C0557B}">
      <dsp:nvSpPr>
        <dsp:cNvPr id="0" name=""/>
        <dsp:cNvSpPr/>
      </dsp:nvSpPr>
      <dsp:spPr>
        <a:xfrm>
          <a:off x="3373263" y="1565701"/>
          <a:ext cx="1346140" cy="134617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2600" kern="1200" dirty="0"/>
        </a:p>
      </dsp:txBody>
      <dsp:txXfrm>
        <a:off x="3570401" y="1762843"/>
        <a:ext cx="951864" cy="951887"/>
      </dsp:txXfrm>
    </dsp:sp>
    <dsp:sp modelId="{96FF01DB-F4C9-4AAA-8411-F355697CE6D7}">
      <dsp:nvSpPr>
        <dsp:cNvPr id="0" name=""/>
        <dsp:cNvSpPr/>
      </dsp:nvSpPr>
      <dsp:spPr>
        <a:xfrm>
          <a:off x="3514032" y="2994203"/>
          <a:ext cx="384746" cy="38449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EF80C66-E5F0-4832-8B7F-59A02A653FB1}">
      <dsp:nvSpPr>
        <dsp:cNvPr id="0" name=""/>
        <dsp:cNvSpPr/>
      </dsp:nvSpPr>
      <dsp:spPr>
        <a:xfrm>
          <a:off x="2083620" y="2334984"/>
          <a:ext cx="1346140" cy="134617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2600" kern="1200"/>
        </a:p>
      </dsp:txBody>
      <dsp:txXfrm>
        <a:off x="2280758" y="2532126"/>
        <a:ext cx="951864" cy="951887"/>
      </dsp:txXfrm>
    </dsp:sp>
    <dsp:sp modelId="{D8057198-71AF-4D3D-B0CC-B52633577D53}">
      <dsp:nvSpPr>
        <dsp:cNvPr id="0" name=""/>
        <dsp:cNvSpPr/>
      </dsp:nvSpPr>
      <dsp:spPr>
        <a:xfrm>
          <a:off x="1549507" y="3895087"/>
          <a:ext cx="3404636" cy="897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4100" b="1" kern="1200" dirty="0"/>
            <a:t>B2C</a:t>
          </a:r>
        </a:p>
      </dsp:txBody>
      <dsp:txXfrm>
        <a:off x="1549507" y="3895087"/>
        <a:ext cx="3404636" cy="897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E45EB-B933-4AB5-903B-6A83409120BD}" type="datetimeFigureOut">
              <a:rPr lang="de-AT" smtClean="0"/>
              <a:t>16.07.2019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65723-66C5-47DC-9A6F-78F0651E4E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392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muforschung.ac.at/zahlen-fakten/kmu-daten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Alumni &amp; Studiengänge unter sich</a:t>
            </a:r>
          </a:p>
          <a:p>
            <a:r>
              <a:rPr lang="de-AT" dirty="0"/>
              <a:t>Anwendungsspektrum reduzieren, konkrete Use-Cases</a:t>
            </a:r>
          </a:p>
          <a:p>
            <a:r>
              <a:rPr lang="de-AT" dirty="0"/>
              <a:t>Wirkung messbar, Impact Aggregation (aufzeigen, </a:t>
            </a:r>
            <a:r>
              <a:rPr lang="de-AT" dirty="0">
                <a:sym typeface="Wingdings" panose="05000000000000000000" pitchFamily="2" charset="2"/>
              </a:rPr>
              <a:t> </a:t>
            </a:r>
            <a:r>
              <a:rPr lang="de-AT" dirty="0" err="1">
                <a:sym typeface="Wingdings" panose="05000000000000000000" pitchFamily="2" charset="2"/>
              </a:rPr>
              <a:t>Challenges</a:t>
            </a:r>
            <a:r>
              <a:rPr lang="de-AT">
                <a:sym typeface="Wingdings" panose="05000000000000000000" pitchFamily="2" charset="2"/>
              </a:rPr>
              <a:t> akkumulieren)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222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https://www.kmuforschung.ac.at/zahlen-fakten/kmu-daten/</a:t>
            </a:r>
            <a:r>
              <a:rPr lang="de-AT" dirty="0"/>
              <a:t>, aufgerufen am 12.07.2019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96612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Achor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S. (2010).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Happiness Advantage: How a Positive Brain Fuels Success in Work and Life.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USA: Currency.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318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83A57-150A-42FE-8B49-FB7193644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35C466-4AE8-46C8-AC36-D7C693468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8A804F-B18B-4B94-A877-69282531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5744-DB5A-4696-89E3-A149D70D8B6C}" type="datetimeFigureOut">
              <a:rPr lang="de-AT" smtClean="0"/>
              <a:t>16.07.2019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00756-C6B2-43BF-BCBD-CEA7410D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A177C-D16A-4EC1-BBD5-702B521D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CADA-365C-44EF-BBA4-28538C5EF2F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339417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3A4FE-DF99-4208-9342-0DDB1B5E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A83B67-4132-43D5-9C58-28064297A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72578-76BE-4823-BA65-809C2D1A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16.07.2019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FDEAE3-B34A-4003-9690-DCB292DC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813B4-AB43-4D99-BBCC-D374BFB5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5577904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B17AD7F-7445-40B0-B13D-09E884DCD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8A40A41-E9E7-4C7B-A930-8FCFF6A2D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08A116-DF73-4F92-8745-4117E4D8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16.07.2019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453649-6EB5-4AA5-A051-6DD83454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5BE26F-A0B4-4F38-BD31-206CD39B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11881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3F7C1-98BA-4593-B10F-05D851A8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A84F82-99D5-4703-B9DC-59830C2A1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3C05D6-895A-4AE0-838F-57A853D4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5744-DB5A-4696-89E3-A149D70D8B6C}" type="datetimeFigureOut">
              <a:rPr lang="de-AT" smtClean="0"/>
              <a:t>16.07.2019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B1FA1-D8D7-41D8-BE70-81F76ABE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D30662-D34E-4C77-B14F-B11A813A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CADA-365C-44EF-BBA4-28538C5EF2F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29705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195F8-DB64-409B-88CF-0D2EA466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173D2F-1681-45EC-B205-423FD1573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60916-038A-43BF-9A69-E20B3B79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16.07.2019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1035A4-315A-41D8-9C90-B00DE251F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997CAC-91C2-4115-85E7-411A32FB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894358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F213E-0876-4D6B-AE80-DF10D6D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C6C255-8483-405A-8781-E4A250D58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610D28-1AF1-44E8-B034-0B72B867B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5116EB-3CD8-4093-971B-D8AD2253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16.07.2019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CE9975-BDD9-4751-B585-3ABC7D27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D6F8F3-48A4-45CC-B896-8BA50C46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0278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E53BA-DAB0-47F3-85A7-E2B89E82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1A3478-E3F1-435A-8F3E-115DD62AA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31B57E-096D-4434-A041-E6D984D7E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 sz="18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 sz="16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 sz="16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B815DA-A093-4D63-98AC-A59ECD84E8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1355419-06B3-4621-8051-D7E5FCA5E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 sz="18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 sz="16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 sz="16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D6F419-05D9-44A7-90CE-700E79E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5744-DB5A-4696-89E3-A149D70D8B6C}" type="datetimeFigureOut">
              <a:rPr lang="de-AT" smtClean="0"/>
              <a:t>16.07.2019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F16D55B-B96F-4B84-9B36-13804D65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2970A8-A13B-4493-8210-EB010DC6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CADA-365C-44EF-BBA4-28538C5EF2F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28567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BE92C-16E3-40DC-BEFA-05F3F689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3871CA-4059-4279-8683-B3D62F86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16.07.2019</a:t>
            </a:fld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CDB32C-2CC7-46A8-9242-3472DC5F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7C600B-B986-4801-8E37-EF24CA19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3242118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8E165F-0BBF-4710-A3EC-4AA151F6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16.07.2019</a:t>
            </a:fld>
            <a:endParaRPr lang="de-AT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84B6F2-7855-43DF-B1CE-F9A38F3A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02353D-FAE2-49C6-91F9-20EE1341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568369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31929-9D1B-4DAA-94F6-50A765404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1AE28-60DB-40CC-865B-2D4F6D59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8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8447BA-6E4E-486A-BF90-1323EE705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EB2A43-164B-4D4D-BDD5-D97AD8B8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16.07.2019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356B25-0A01-4184-BBFB-C47099710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39BCDE-83E0-49E0-A535-12DC705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5596205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A8C29-70FE-4369-A2E8-862C6E7F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5078E0-432C-4037-B5FC-94E4F928A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793E72-0527-4814-977D-F03457FF0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ED823DF-F1A2-4CB1-8C6A-739B762F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16.07.2019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1F666C-B0AC-4C22-931C-A3A3BB511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ADB49E-14F6-458D-9454-30BA65F0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883197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0BDD437-8DC0-4FEB-85D8-9C3599EC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DFB667-75C6-40DF-B240-C07C6C91A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55267-2978-4619-B82F-2CF83FBFA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BE35744-DB5A-4696-89E3-A149D70D8B6C}" type="datetimeFigureOut">
              <a:rPr lang="de-AT" smtClean="0"/>
              <a:pPr/>
              <a:t>16.07.2019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8B38CA-78B3-4118-BA5A-96C745923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43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907D4-FAD1-463C-B659-A24257B46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3CECADA-365C-44EF-BBA4-28538C5EF2FF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C064FF-4DB2-4579-87DB-638BCE4B2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3800" y="6356427"/>
            <a:ext cx="68508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8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59D2531D-1C1C-40E9-AF51-C530BCA00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304" y="4397566"/>
            <a:ext cx="9613392" cy="1655762"/>
          </a:xfrm>
        </p:spPr>
        <p:txBody>
          <a:bodyPr>
            <a:normAutofit/>
          </a:bodyPr>
          <a:lstStyle/>
          <a:p>
            <a:r>
              <a:rPr lang="de-A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© Mariella </a:t>
            </a:r>
            <a:r>
              <a:rPr lang="de-AT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Galneder</a:t>
            </a:r>
            <a:r>
              <a:rPr lang="de-A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Christof </a:t>
            </a:r>
            <a:r>
              <a:rPr lang="de-AT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Jori</a:t>
            </a:r>
            <a:r>
              <a:rPr lang="de-A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Daniel E. </a:t>
            </a:r>
            <a:r>
              <a:rPr lang="de-AT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Gosterxeier</a:t>
            </a:r>
            <a:endParaRPr lang="de-AT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A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Reza </a:t>
            </a:r>
            <a:r>
              <a:rPr lang="de-AT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Shokri</a:t>
            </a:r>
            <a:r>
              <a:rPr lang="de-A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Kevin A. Riedl, Manuel </a:t>
            </a:r>
            <a:r>
              <a:rPr lang="de-AT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Seisl</a:t>
            </a:r>
            <a:endParaRPr lang="de-AT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1D063F-B5AF-44F2-BE3A-C65C45C7F5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1688" y="563880"/>
            <a:ext cx="3468624" cy="3468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87176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83ABE47-6A2C-4428-98C8-104F0DF451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16904"/>
            <a:ext cx="12192000" cy="92918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BFB57-6217-44C5-B51C-FBEC3868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6156"/>
            <a:ext cx="10515600" cy="1965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“CSR leads to more customer attention and more positive emotions towards products, trademarks and enterprises.”</a:t>
            </a:r>
            <a:endParaRPr lang="de-AT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3F2C75-9B50-4AA0-893B-12D94B02B909}"/>
              </a:ext>
            </a:extLst>
          </p:cNvPr>
          <p:cNvSpPr txBox="1"/>
          <p:nvPr/>
        </p:nvSpPr>
        <p:spPr>
          <a:xfrm>
            <a:off x="228600" y="5976825"/>
            <a:ext cx="11658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Quelle: GfK Austria. (2017). Market Opportunities &amp; Innovation / GfK Consumer Life. Austria: GfK. Growth from Knowledge. Retrieved 6 24, 2019, from https://www.gfk.com/fileadmin/user_upload/website_content/products/DE_20171113_GfK_Consumer_Life_Einblicke_in_das_taeglich_Leben_Ihrer_Zielgruppe.pdf</a:t>
            </a:r>
            <a:endParaRPr lang="de-A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173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3A4A8D5-454A-40D9-82CD-BAD3897506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1793"/>
            <a:ext cx="12192000" cy="8161587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0051C9F7-CCE2-4E5C-87DA-3C645216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01958"/>
            <a:ext cx="12192000" cy="85408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de-AT" sz="4800" b="1" dirty="0">
                <a:solidFill>
                  <a:schemeClr val="bg1"/>
                </a:solidFill>
              </a:rPr>
              <a:t>Das erste, echte soziale Netzwerk</a:t>
            </a:r>
          </a:p>
        </p:txBody>
      </p:sp>
    </p:spTree>
    <p:extLst>
      <p:ext uri="{BB962C8B-B14F-4D97-AF65-F5344CB8AC3E}">
        <p14:creationId xmlns:p14="http://schemas.microsoft.com/office/powerpoint/2010/main" val="22096194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85101-E37E-4ACC-A3A6-41059A5E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Herausforderungen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B4DECC-E8AE-4AC1-8B89-615FDCC19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427" y="2077887"/>
            <a:ext cx="2857500" cy="2857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BECBEF-6BBD-4735-826E-E2305CDAD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624" y="2077887"/>
            <a:ext cx="2857500" cy="2857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19D8E31-E4AD-42FA-8044-10DE26F7D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821" y="207788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94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E6E8F-E9A8-45DF-A1C2-CBB95903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Sponsoring &amp; </a:t>
            </a:r>
            <a:r>
              <a:rPr lang="de-AT" dirty="0" err="1"/>
              <a:t>Mikrovolunteering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A50F27-F027-44B6-B4E2-A731F6D766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8767" y="1690435"/>
            <a:ext cx="6674466" cy="48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78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65BD249-4E29-4082-ABFB-57AA68A4CC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EC561F-FE5D-4EF0-954D-615CE35B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3150"/>
            <a:ext cx="12192000" cy="15372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</a:rPr>
              <a:t>Low-</a:t>
            </a:r>
            <a:r>
              <a:rPr lang="de-AT" sz="6000" b="1" dirty="0" err="1">
                <a:solidFill>
                  <a:schemeClr val="bg1"/>
                </a:solidFill>
              </a:rPr>
              <a:t>Priced</a:t>
            </a:r>
            <a:r>
              <a:rPr lang="de-AT" sz="6000" b="1" dirty="0">
                <a:solidFill>
                  <a:schemeClr val="bg1"/>
                </a:solidFill>
              </a:rPr>
              <a:t> CSR</a:t>
            </a:r>
            <a:br>
              <a:rPr lang="de-AT" sz="6000" b="1" dirty="0">
                <a:solidFill>
                  <a:schemeClr val="bg1"/>
                </a:solidFill>
              </a:rPr>
            </a:br>
            <a:r>
              <a:rPr lang="de-AT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99,7 % der österreichischen Unternehmen sind KMUs</a:t>
            </a:r>
            <a:r>
              <a:rPr lang="de-AT" sz="3200" baseline="30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de-AT" sz="6000" baseline="30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664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D5A29C-18A6-41FB-B6FE-711AC48D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36A3EE9-A072-4134-B386-8A8C92440B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89CAAA6F-A597-4138-8414-AF9E5E0AB012}"/>
              </a:ext>
            </a:extLst>
          </p:cNvPr>
          <p:cNvSpPr txBox="1">
            <a:spLocks/>
          </p:cNvSpPr>
          <p:nvPr/>
        </p:nvSpPr>
        <p:spPr>
          <a:xfrm>
            <a:off x="0" y="2964615"/>
            <a:ext cx="12192000" cy="9287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de-AT" sz="5400" b="1" dirty="0">
                <a:solidFill>
                  <a:schemeClr val="bg1"/>
                </a:solidFill>
              </a:rPr>
              <a:t>Events: Kollektive </a:t>
            </a:r>
            <a:r>
              <a:rPr lang="de-AT" sz="5400" b="1" dirty="0" err="1">
                <a:solidFill>
                  <a:schemeClr val="bg1"/>
                </a:solidFill>
              </a:rPr>
              <a:t>Challenges</a:t>
            </a:r>
            <a:endParaRPr lang="de-AT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300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7A9B7-8E94-43CC-84D7-D79F1F57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4000" dirty="0"/>
              <a:t>Skalierung: Unübliches Ungleichgewicht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24938891-18D6-492B-9433-E1F57FA879A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11959904"/>
              </p:ext>
            </p:extLst>
          </p:nvPr>
        </p:nvGraphicFramePr>
        <p:xfrm>
          <a:off x="839788" y="1397479"/>
          <a:ext cx="10512424" cy="4792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7069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5BCA26F-878D-4FAC-A602-0367268450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4415"/>
            <a:ext cx="12192000" cy="7162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BFB57-6217-44C5-B51C-FBEC3868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392"/>
            <a:ext cx="10515600" cy="26512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“A brand’s image has a more specific influence on the customers’ perceptions of product and service quality while the company’s reputation has a broader influence on perceptions of customer value and customer loyalty.”</a:t>
            </a:r>
            <a:endParaRPr lang="de-AT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3F2C75-9B50-4AA0-893B-12D94B02B909}"/>
              </a:ext>
            </a:extLst>
          </p:cNvPr>
          <p:cNvSpPr txBox="1"/>
          <p:nvPr/>
        </p:nvSpPr>
        <p:spPr>
          <a:xfrm>
            <a:off x="632604" y="6239715"/>
            <a:ext cx="11084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Quelle: </a:t>
            </a:r>
            <a:r>
              <a:rPr lang="en-US" sz="1400" dirty="0" err="1">
                <a:solidFill>
                  <a:schemeClr val="bg1"/>
                </a:solidFill>
              </a:rPr>
              <a:t>Cretu</a:t>
            </a:r>
            <a:r>
              <a:rPr lang="en-US" sz="1400" dirty="0">
                <a:solidFill>
                  <a:schemeClr val="bg1"/>
                </a:solidFill>
              </a:rPr>
              <a:t>, A. E., &amp; Roderick, B. J. (2007). The influence of brand image and company reputation where manufacturers market to small firms: A customer value perspective. </a:t>
            </a:r>
            <a:r>
              <a:rPr lang="en-US" sz="1400" i="1" dirty="0">
                <a:solidFill>
                  <a:schemeClr val="bg1"/>
                </a:solidFill>
              </a:rPr>
              <a:t>Industrial marketing management, 36</a:t>
            </a:r>
            <a:r>
              <a:rPr lang="en-US" sz="1400" dirty="0">
                <a:solidFill>
                  <a:schemeClr val="bg1"/>
                </a:solidFill>
              </a:rPr>
              <a:t>(2), pp. 230-240. </a:t>
            </a:r>
            <a:r>
              <a:rPr lang="en-US" sz="1400" dirty="0" err="1">
                <a:solidFill>
                  <a:schemeClr val="bg1"/>
                </a:solidFill>
              </a:rPr>
              <a:t>doi:https</a:t>
            </a:r>
            <a:r>
              <a:rPr lang="en-US" sz="1400" dirty="0">
                <a:solidFill>
                  <a:schemeClr val="bg1"/>
                </a:solidFill>
              </a:rPr>
              <a:t>://doi.org/10.1016/j.indmarman.2005.08.013 </a:t>
            </a:r>
            <a:endParaRPr lang="de-A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920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47187-0A42-430A-8C06-9C220C0E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Kooperation – FH Kufstein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CFC86-69F9-42AE-AC00-47CCFA0DD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650"/>
            <a:ext cx="10515600" cy="47212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AT" b="1" dirty="0"/>
              <a:t>FH Kufstein als offizieller „Unterstützer“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/>
              <a:t>Innovativeres und besseres Image (e.g. CSR)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/>
              <a:t>5 von 6  Teammitgliedern sind Studenten der FH Kufstein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b="1" dirty="0"/>
              <a:t>Pilotprojekt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/>
              <a:t>Studentenherausforderungen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AT" dirty="0"/>
              <a:t>Passende Bonifikationen (z.B. Kantinenrabatte, Freizeitaktivitäten, …)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/>
              <a:t>Bessere Atmosphäre an der FH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/>
              <a:t>Storytelling seitens d. Studenten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/>
              <a:t>Events: Mögliche Praktika/Projekte für SKVM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/>
              <a:t>Allgemein glücklichere Studenten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AT" dirty="0"/>
              <a:t>7</a:t>
            </a:r>
            <a:r>
              <a:rPr lang="en-US" i="1" dirty="0"/>
              <a:t>5 % of job success can be predicted by happiness</a:t>
            </a:r>
            <a:r>
              <a:rPr lang="en-US" i="1" baseline="30000" dirty="0"/>
              <a:t>1</a:t>
            </a:r>
            <a:endParaRPr lang="de-AT" baseline="30000" dirty="0"/>
          </a:p>
          <a:p>
            <a:pPr marL="0" indent="0">
              <a:buNone/>
            </a:pPr>
            <a:endParaRPr lang="de-AT" dirty="0"/>
          </a:p>
          <a:p>
            <a:pPr>
              <a:buFont typeface="Wingdings" panose="05000000000000000000" pitchFamily="2" charset="2"/>
              <a:buChar char="§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0747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pty_Template.pptx" id="{3C30EB12-61EE-461A-BA5F-B9838357A78E}" vid="{881C2B7F-C495-43F8-BCAD-3041C980930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Empty_Template</Template>
  <TotalTime>0</TotalTime>
  <Words>386</Words>
  <Application>Microsoft Office PowerPoint</Application>
  <PresentationFormat>Breitbild</PresentationFormat>
  <Paragraphs>34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Roboto Light</vt:lpstr>
      <vt:lpstr>Roboto</vt:lpstr>
      <vt:lpstr>Calibri</vt:lpstr>
      <vt:lpstr>Wingdings</vt:lpstr>
      <vt:lpstr>Roboto Slab</vt:lpstr>
      <vt:lpstr>Office</vt:lpstr>
      <vt:lpstr>PowerPoint-Präsentation</vt:lpstr>
      <vt:lpstr>Das erste, echte soziale Netzwerk</vt:lpstr>
      <vt:lpstr>Herausforderungen</vt:lpstr>
      <vt:lpstr>Sponsoring &amp; Mikrovolunteering</vt:lpstr>
      <vt:lpstr>Low-Priced CSR 99,7 % der österreichischen Unternehmen sind KMUs1</vt:lpstr>
      <vt:lpstr>PowerPoint-Präsentation</vt:lpstr>
      <vt:lpstr>Skalierung: Unübliches Ungleichgewicht</vt:lpstr>
      <vt:lpstr>“A brand’s image has a more specific influence on the customers’ perceptions of product and service quality while the company’s reputation has a broader influence on perceptions of customer value and customer loyalty.”</vt:lpstr>
      <vt:lpstr>Kooperation – FH Kufstein</vt:lpstr>
      <vt:lpstr>“CSR leads to more customer attention and more positive emotions towards products, trademarks and enterprises.”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Kevin Riedl</dc:creator>
  <cp:lastModifiedBy>Kevin Riedl</cp:lastModifiedBy>
  <cp:revision>31</cp:revision>
  <dcterms:created xsi:type="dcterms:W3CDTF">2019-07-12T18:24:17Z</dcterms:created>
  <dcterms:modified xsi:type="dcterms:W3CDTF">2019-07-16T16:06:12Z</dcterms:modified>
</cp:coreProperties>
</file>